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Permanent Marker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PermanentMarker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1bfa04a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45" name="Google Shape;145;g191bfa04a2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1bfa04a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1" name="Google Shape;151;g191bfa04a2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1bfa04a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7" name="Google Shape;157;g191bfa04a2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1bfa04a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63" name="Google Shape;163;g191bfa04a2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1bfa04a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75" name="Google Shape;175;g191bfa04a2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1bfa04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81" name="Google Shape;181;g191bfa04a2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1bfa04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3" name="Google Shape;193;g191bfa04a2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8" name="Google Shape;198;p8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1bfa04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3" name="Google Shape;203;g191bfa04a2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8" name="Google Shape;218;p92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1bfa04a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5" name="Google Shape;225;g191bfa04a2_0_2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9" name="Google Shape;239;p2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1bfa04a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47" name="Google Shape;247;g191bfa04a2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52" name="Google Shape;252;p5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59" name="Google Shape;259;p3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66" name="Google Shape;266;p32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74" name="Google Shape;274;p34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80" name="Google Shape;280;p36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87" name="Google Shape;287;p3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93" name="Google Shape;293;p4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1bfa04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1" name="Google Shape;81;g191bfa04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98" name="Google Shape;298;p42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04" name="Google Shape;304;p13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10" name="Google Shape;310;p132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17" name="Google Shape;317;p13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23" name="Google Shape;323;p14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30" name="Google Shape;330;p86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36" name="Google Shape;336;p102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45" name="Google Shape;345;p104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51" name="Google Shape;351;p106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60" name="Google Shape;360;p10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1bfa04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90" name="Google Shape;90;g191bfa04a2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66" name="Google Shape;366;p11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71" name="Google Shape;371;p11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77" name="Google Shape;377;p120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83" name="Google Shape;383;p124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1bfa04a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89" name="Google Shape;389;g191bfa04a2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1bfa04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96" name="Google Shape;396;g191bfa04a2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91bfa04a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403" name="Google Shape;403;g191bfa04a2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91bfa04a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409" name="Google Shape;409;g191bfa04a2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1bfa04a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415" name="Google Shape;415;g191bfa04a2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421" name="Google Shape;421;p15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1bfa04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99" name="Google Shape;99;g191bfa04a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1bfa04a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06" name="Google Shape;106;g191bfa04a2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1bfa04a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18" name="Google Shape;118;g191bfa04a2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1bfa04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27" name="Google Shape;127;g191bfa04a2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>
  <p:cSld name="Титульный слайд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нкты">
  <p:cSld name="Пункты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892968" y="669726"/>
            <a:ext cx="7358099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Фото — 3 шт.">
  <p:cSld name="Фото — 3 шт.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>
            <p:ph idx="2" type="pic"/>
          </p:nvPr>
        </p:nvSpPr>
        <p:spPr>
          <a:xfrm>
            <a:off x="4966553" y="249509"/>
            <a:ext cx="39054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1" name="Google Shape;51;p12"/>
          <p:cNvSpPr/>
          <p:nvPr>
            <p:ph idx="3" type="pic"/>
          </p:nvPr>
        </p:nvSpPr>
        <p:spPr>
          <a:xfrm>
            <a:off x="4988932" y="2646570"/>
            <a:ext cx="3881399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2" name="Google Shape;52;p12"/>
          <p:cNvSpPr/>
          <p:nvPr>
            <p:ph idx="4" type="pic"/>
          </p:nvPr>
        </p:nvSpPr>
        <p:spPr>
          <a:xfrm>
            <a:off x="187523" y="254496"/>
            <a:ext cx="4572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Цитата">
  <p:cSld name="Цитата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92968" y="2256978"/>
            <a:ext cx="73580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892968" y="3355330"/>
            <a:ext cx="7358099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3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Фото">
  <p:cSld name="Фото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>
            <p:ph idx="2" type="pic"/>
          </p:nvPr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подзаголовок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92968" y="1011287"/>
            <a:ext cx="7358099" cy="14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61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92968" y="2645419"/>
            <a:ext cx="7358099" cy="6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пункты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92968" y="1460003"/>
            <a:ext cx="7358099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">
  <p:cSld name="Пуст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Фото — горизонтально">
  <p:cSld name="Фото — горизонтально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>
            <p:ph idx="2" type="pic"/>
          </p:nvPr>
        </p:nvSpPr>
        <p:spPr>
          <a:xfrm>
            <a:off x="919081" y="342326"/>
            <a:ext cx="7313399" cy="30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892968" y="3482578"/>
            <a:ext cx="7358099" cy="87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61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892968" y="4393406"/>
            <a:ext cx="7358099" cy="6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 — по центру">
  <p:cSld name="Заголовок — по центру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92968" y="1500187"/>
            <a:ext cx="7358099" cy="21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61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Фото — вертикально">
  <p:cSld name="Фото — вертикально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4621113" y="428625"/>
            <a:ext cx="4045199" cy="404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267890" y="743396"/>
            <a:ext cx="41256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267890" y="2524869"/>
            <a:ext cx="4125600" cy="19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 — вверху">
  <p:cSld name="Заголовок — вверху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, пункты и фото">
  <p:cSld name="Заголовок, пункты и фото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5116710" y="1359544"/>
            <a:ext cx="31344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400"/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Permanent Marker"/>
              <a:buNone/>
              <a:defRPr b="0" i="0" sz="26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892968" y="1460003"/>
            <a:ext cx="3839699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2415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58585"/>
              </a:buClr>
              <a:buSzPts val="690"/>
              <a:buFont typeface="Permanent Marker"/>
              <a:buChar char="•"/>
              <a:defRPr b="0" i="0" sz="23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72415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58585"/>
              </a:buClr>
              <a:buSzPts val="690"/>
              <a:buFont typeface="Permanent Marker"/>
              <a:buChar char="•"/>
              <a:defRPr b="0" i="0" sz="23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72414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58585"/>
              </a:buClr>
              <a:buSzPts val="690"/>
              <a:buFont typeface="Permanent Marker"/>
              <a:buChar char="•"/>
              <a:defRPr b="0" i="0" sz="23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72414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58585"/>
              </a:buClr>
              <a:buSzPts val="690"/>
              <a:buFont typeface="Permanent Marker"/>
              <a:buChar char="•"/>
              <a:defRPr b="0" i="0" sz="23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72414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58585"/>
              </a:buClr>
              <a:buSzPts val="690"/>
              <a:buFont typeface="Permanent Marker"/>
              <a:buChar char="•"/>
              <a:defRPr b="0" i="0" sz="23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892968" y="669726"/>
            <a:ext cx="7358099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858585"/>
              </a:buClr>
              <a:buSzPts val="900"/>
              <a:buFont typeface="Permanent Marker"/>
              <a:buChar char="•"/>
              <a:defRPr b="0" i="0" sz="3000" u="none" cap="none" strike="noStrike">
                <a:solidFill>
                  <a:srgbClr val="85858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7DE"/>
              </a:buClr>
              <a:buSzPts val="1400"/>
              <a:buFont typeface="Permanent Marker"/>
              <a:buNone/>
              <a:defRPr b="0" i="0" sz="5200" u="none" cap="none" strike="noStrike">
                <a:solidFill>
                  <a:srgbClr val="45A7DE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438055" y="4889003"/>
            <a:ext cx="263699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Font typeface="Permanent Marker"/>
              <a:buNone/>
              <a:defRPr b="0" i="0" sz="1200" u="none" cap="none" strike="noStrike">
                <a:solidFill>
                  <a:srgbClr val="86868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hyperlink" Target="https://goo.gl/lTyEuv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hyperlink" Target="http://web-analytics.me/" TargetMode="External"/><Relationship Id="rId7" Type="http://schemas.openxmlformats.org/officeDocument/2006/relationships/hyperlink" Target="http://fb.com/SchoolW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o.gl/MCXMcn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oL0BBU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hyperlink" Target="https://goo.gl/PGf1RP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hyperlink" Target="https://goo.gl/bmi4Kk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jpg"/><Relationship Id="rId4" Type="http://schemas.openxmlformats.org/officeDocument/2006/relationships/hyperlink" Target="http://fb.com/SchoolWa" TargetMode="External"/><Relationship Id="rId5" Type="http://schemas.openxmlformats.org/officeDocument/2006/relationships/hyperlink" Target="http://www.facebook.com/andrey.osipov?ref=br_rs" TargetMode="External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641600" y="1193000"/>
            <a:ext cx="7810200" cy="250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en-US" sz="3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pic>
        <p:nvPicPr>
          <p:cNvPr descr="logo_1.png"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150" y="1870526"/>
            <a:ext cx="1438424" cy="11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777100" y="1193125"/>
            <a:ext cx="5675100" cy="25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lang="en-US" sz="3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Как анализировать данные в Google Analtyics и подготовка данных</a:t>
            </a:r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2583550" y="1378775"/>
            <a:ext cx="0" cy="2102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Пример зон роста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— прохождение воронок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00" y="1427900"/>
            <a:ext cx="6149324" cy="37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Пример зон роста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— анализ источников трафика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57667"/>
            <a:ext cx="9144000" cy="348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Пример зон роста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— продуктовые списки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9183"/>
            <a:ext cx="9144000" cy="306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Пример зон роста 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— пользовательское тестирование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75" y="1704900"/>
            <a:ext cx="2064000" cy="14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800" y="1704905"/>
            <a:ext cx="2231365" cy="14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900" y="1704900"/>
            <a:ext cx="2782950" cy="14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651850" y="3371275"/>
            <a:ext cx="2064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Модерируемое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пользовательское тестирование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201800" y="3371275"/>
            <a:ext cx="22314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Удаленное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пользовательское тестирование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919150" y="3371275"/>
            <a:ext cx="22314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Не модерируемое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пользовательское тестирование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712950" y="4562200"/>
            <a:ext cx="7363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https://goo.gl/lTyEuv</a:t>
            </a:r>
            <a:r>
              <a:rPr lang="en-US"/>
              <a:t> — Стив Круг “Как сделать сайт удобным.”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Пример зон роста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— анализ по часам посещений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4048"/>
            <a:ext cx="91440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486275" y="1290050"/>
            <a:ext cx="35937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lang="en-US" sz="2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Маркетологу</a:t>
            </a: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Управление платным трафиком и рекламными сообщениями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0" y="338275"/>
            <a:ext cx="52962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637125" y="390775"/>
            <a:ext cx="5231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Кому нужна веб-аналитика</a:t>
            </a:r>
            <a:endParaRPr sz="2000"/>
          </a:p>
        </p:txBody>
      </p:sp>
      <p:sp>
        <p:nvSpPr>
          <p:cNvPr id="186" name="Google Shape;186;p29"/>
          <p:cNvSpPr txBox="1"/>
          <p:nvPr/>
        </p:nvSpPr>
        <p:spPr>
          <a:xfrm>
            <a:off x="4381500" y="839250"/>
            <a:ext cx="30000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lang="en-US" sz="2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Дизайнеру</a:t>
            </a:r>
            <a:endParaRPr sz="2800"/>
          </a:p>
        </p:txBody>
      </p:sp>
      <p:sp>
        <p:nvSpPr>
          <p:cNvPr id="187" name="Google Shape;187;p29"/>
          <p:cNvSpPr txBox="1"/>
          <p:nvPr/>
        </p:nvSpPr>
        <p:spPr>
          <a:xfrm>
            <a:off x="4363300" y="1641400"/>
            <a:ext cx="30000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Для оценки качества поведения на сайте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486275" y="3118850"/>
            <a:ext cx="35937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lang="en-US" sz="2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Контентнеру</a:t>
            </a: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Оценить качество текстового, визуального и видео-контента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4381500" y="2668050"/>
            <a:ext cx="47496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lang="en-US" sz="2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Продукт-менеджеру</a:t>
            </a:r>
            <a:endParaRPr sz="2800"/>
          </a:p>
        </p:txBody>
      </p:sp>
      <p:sp>
        <p:nvSpPr>
          <p:cNvPr id="190" name="Google Shape;190;p29"/>
          <p:cNvSpPr txBox="1"/>
          <p:nvPr/>
        </p:nvSpPr>
        <p:spPr>
          <a:xfrm>
            <a:off x="4363300" y="3470200"/>
            <a:ext cx="41922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Понять заинтересованность в продуктах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609600" y="381000"/>
            <a:ext cx="76539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3600">
                <a:latin typeface="Verdana"/>
                <a:ea typeface="Verdana"/>
                <a:cs typeface="Verdana"/>
                <a:sym typeface="Verdana"/>
              </a:rPr>
              <a:t>Google Analytics без настроек </a:t>
            </a:r>
            <a:endParaRPr b="1"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3600">
                <a:latin typeface="Verdana"/>
                <a:ea typeface="Verdana"/>
                <a:cs typeface="Verdana"/>
                <a:sym typeface="Verdana"/>
              </a:rPr>
              <a:t>— почти бессмысленнен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650"/>
            <a:ext cx="9144000" cy="45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0" y="338275"/>
            <a:ext cx="76491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Настройки для коммерческих сайтов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t/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539825" y="1105275"/>
            <a:ext cx="2515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События о качестве взаимодействия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232775" y="1105275"/>
            <a:ext cx="2515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Расширенная торговля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6031625" y="1105275"/>
            <a:ext cx="26340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Связь с CRM — сквозная аналитика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257400" y="3809575"/>
            <a:ext cx="4144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Verdana"/>
                <a:ea typeface="Verdana"/>
                <a:cs typeface="Verdana"/>
                <a:sym typeface="Verdana"/>
              </a:rPr>
              <a:t>И GTM, чтобы это все настроить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88" y="1926125"/>
            <a:ext cx="2237875" cy="9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400" y="1926125"/>
            <a:ext cx="2392813" cy="9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326" y="1926125"/>
            <a:ext cx="1843354" cy="9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616025" y="3162675"/>
            <a:ext cx="2515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Рекламные расходы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50" y="3678580"/>
            <a:ext cx="2237875" cy="125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0" y="349475"/>
            <a:ext cx="71955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56650" y="304145"/>
            <a:ext cx="7918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Расширенная торговля</a:t>
            </a:r>
            <a:endParaRPr b="0" i="0" sz="1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542"/>
            <a:ext cx="9144000" cy="40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1.png"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956" y="2480625"/>
            <a:ext cx="1043100" cy="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350" y="2384374"/>
            <a:ext cx="3240600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77549" y="1155575"/>
            <a:ext cx="59745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Андрей Осипов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Веб-аналитик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Сертифицированный тренер Google Partners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am_circ.png" id="76" name="Google Shape;7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00" y="1192150"/>
            <a:ext cx="1972200" cy="19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779836" y="2863000"/>
            <a:ext cx="2898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Verdana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web-analytics.me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3177550" y="3312100"/>
            <a:ext cx="202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fb.com/SchoolWA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>
            <a:off x="0" y="349475"/>
            <a:ext cx="71955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656650" y="380345"/>
            <a:ext cx="7918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Примеры метрик для контентных сайтов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875525" y="1134575"/>
            <a:ext cx="703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Качество чтения: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Глубина скролла + точное время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75" y="1180075"/>
            <a:ext cx="794700" cy="7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75" y="2115423"/>
            <a:ext cx="794700" cy="7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775" y="3051829"/>
            <a:ext cx="794700" cy="7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775" y="3987178"/>
            <a:ext cx="794700" cy="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1875525" y="2116712"/>
            <a:ext cx="703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Лайки, шеры плагинов соц. сетей: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Сводим все в одну метрику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875525" y="3119725"/>
            <a:ext cx="703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Группировка по авторам и категориям</a:t>
            </a:r>
            <a:endParaRPr b="1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Создаем нужную нам структуру</a:t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1875525" y="4122725"/>
            <a:ext cx="703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Качество перелинковки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/>
        </p:nvSpPr>
        <p:spPr>
          <a:xfrm>
            <a:off x="637275" y="1111825"/>
            <a:ext cx="78414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 Google Analytics более 500 метрик и мы можем смотреть на нашу аудиторию с 500 разных углов.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Например, сравнить группы: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0" y="338275"/>
            <a:ext cx="45642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37125" y="314575"/>
            <a:ext cx="392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Сегменты аудитории</a:t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637125" y="2482275"/>
            <a:ext cx="7841400" cy="22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➔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Молодые мужчины из Киева, которые были на продуктовой страницы IPhone 7 более 3 раз, пришли из соц. сетей, прочитали все комментарии, посмотрели видео-обзор и добавили товар в корзину;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➔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и те же, но женщины.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609600" y="381000"/>
            <a:ext cx="76539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3000">
                <a:latin typeface="Verdana"/>
                <a:ea typeface="Verdana"/>
                <a:cs typeface="Verdana"/>
                <a:sym typeface="Verdana"/>
              </a:rPr>
              <a:t>Сегментируй и властвуй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/>
        </p:nvSpPr>
        <p:spPr>
          <a:xfrm>
            <a:off x="554525" y="1143000"/>
            <a:ext cx="79242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Для формирования уникального предложения для каждого сегмента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Для повышения количества сделок в определенные дни / время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Для контекстного формирования акций для определенного сегмента.</a:t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0" y="338275"/>
            <a:ext cx="58674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637125" y="314575"/>
            <a:ext cx="6525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Как использовать сегменты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/>
        </p:nvSpPr>
        <p:spPr>
          <a:xfrm>
            <a:off x="557625" y="394325"/>
            <a:ext cx="7905000" cy="4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75250"/>
            <a:ext cx="9144000" cy="3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637575" y="394325"/>
            <a:ext cx="74316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Самый конверсионный сегмент по полу, возрасту и городу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/>
        </p:nvSpPr>
        <p:spPr>
          <a:xfrm>
            <a:off x="573675" y="1478475"/>
            <a:ext cx="79050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Сегментированные отчеты (с настройками) относительно конверсии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 какое время посещаемость и конверсия сайта самая высокая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Сколько времени люди проводят на сайте до совершения покупки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Какие дни самые конверсионные, а в какие продажи падают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Какие устройства аудитория использует чаще всего, какие устройства являются самыми конверсионными.</a:t>
            </a: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0" y="338275"/>
            <a:ext cx="81804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0" y="771800"/>
            <a:ext cx="32526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637125" y="338275"/>
            <a:ext cx="78738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Как собирать сегментированные данные об аудитории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0" l="0" r="0" t="8759"/>
          <a:stretch/>
        </p:blipFill>
        <p:spPr>
          <a:xfrm>
            <a:off x="647600" y="1346124"/>
            <a:ext cx="6958699" cy="34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/>
        </p:nvSpPr>
        <p:spPr>
          <a:xfrm>
            <a:off x="538450" y="365725"/>
            <a:ext cx="79725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 какое время самая большая посещаемость и конверсия сайта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/>
          <p:nvPr/>
        </p:nvSpPr>
        <p:spPr>
          <a:xfrm>
            <a:off x="0" y="338275"/>
            <a:ext cx="49194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653625" y="391150"/>
            <a:ext cx="7851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Кейс - ночные посетители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Время суток и коэффициент транзакции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highlight>
                <a:srgbClr val="FFF03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highlight>
                <a:srgbClr val="FFF03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46286"/>
            <a:ext cx="9144000" cy="2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6047"/>
            <a:ext cx="9144000" cy="290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732525" y="391149"/>
            <a:ext cx="7842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Продолжаем углубляться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посмотрим organic (например для Киева)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/>
        </p:nvSpPr>
        <p:spPr>
          <a:xfrm>
            <a:off x="1299500" y="863725"/>
            <a:ext cx="6536400" cy="3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Гипотеза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Товар люди готовы покупать и ночью, при этом они более склонны к совершению конверсии (плохо соображают, склонны к импульсивным покупкам)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338275"/>
            <a:ext cx="73041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637125" y="390775"/>
            <a:ext cx="6950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Курс Digital Analytics Fundamentals</a:t>
            </a:r>
            <a:endParaRPr sz="2000"/>
          </a:p>
        </p:txBody>
      </p:sp>
      <p:sp>
        <p:nvSpPr>
          <p:cNvPr id="85" name="Google Shape;85;p17"/>
          <p:cNvSpPr txBox="1"/>
          <p:nvPr/>
        </p:nvSpPr>
        <p:spPr>
          <a:xfrm>
            <a:off x="324700" y="1375000"/>
            <a:ext cx="73041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24700" y="866100"/>
            <a:ext cx="41160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https://goo.gl/MCXMcn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00" y="1699525"/>
            <a:ext cx="4256975" cy="3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/>
        </p:nvSpPr>
        <p:spPr>
          <a:xfrm>
            <a:off x="685800" y="391149"/>
            <a:ext cx="77724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Анализ результатов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highlight>
                <a:srgbClr val="FFF03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Получили больший коэффициент конверсии </a:t>
            </a: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до 11% дополнительных конверсий.</a:t>
            </a: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512" y="2067575"/>
            <a:ext cx="7725687" cy="13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/>
        </p:nvSpPr>
        <p:spPr>
          <a:xfrm>
            <a:off x="685800" y="381000"/>
            <a:ext cx="781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Сегменты со средней длительностью, отказами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и страницами на сеанс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36" y="1356050"/>
            <a:ext cx="7334698" cy="37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28154"/>
            <a:ext cx="9143999" cy="174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10223"/>
            <a:ext cx="9143998" cy="1262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>
            <a:off x="685800" y="381000"/>
            <a:ext cx="781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Сегменты со средней длительностью, отказами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и страницами на сеанс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95400"/>
            <a:ext cx="7696199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/>
        </p:nvSpPr>
        <p:spPr>
          <a:xfrm>
            <a:off x="554525" y="381000"/>
            <a:ext cx="7948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Пример отслеживания сценария взаимодействия пользователей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/>
        </p:nvSpPr>
        <p:spPr>
          <a:xfrm>
            <a:off x="732525" y="1454650"/>
            <a:ext cx="78423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3700"/>
            <a:ext cx="9144001" cy="31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 txBox="1"/>
          <p:nvPr/>
        </p:nvSpPr>
        <p:spPr>
          <a:xfrm>
            <a:off x="609600" y="381000"/>
            <a:ext cx="7893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Пример отслеживания сценария взаимодействия пользователей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573075" y="914400"/>
            <a:ext cx="783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Без тестирования </a:t>
            </a:r>
            <a:r>
              <a:rPr b="1" lang="en-US" sz="3000">
                <a:latin typeface="Verdana"/>
                <a:ea typeface="Verdana"/>
                <a:cs typeface="Verdana"/>
                <a:sym typeface="Verdana"/>
              </a:rPr>
              <a:t>получить хороший результат</a:t>
            </a:r>
            <a:r>
              <a:rPr b="1" i="0" lang="en-US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можно только случайно.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/>
        </p:nvSpPr>
        <p:spPr>
          <a:xfrm>
            <a:off x="557625" y="1447800"/>
            <a:ext cx="790500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0" y="338275"/>
            <a:ext cx="82296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0" y="758475"/>
            <a:ext cx="53340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0"/>
          <p:cNvSpPr txBox="1"/>
          <p:nvPr/>
        </p:nvSpPr>
        <p:spPr>
          <a:xfrm>
            <a:off x="609600" y="1600200"/>
            <a:ext cx="7886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Формируем гипотезу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Определяем KPI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Настраиваем аналитику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Запускаем тест</a:t>
            </a:r>
            <a:r>
              <a:rPr b="0" i="0" lang="en-US" sz="18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Анализируем результат.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637125" y="314575"/>
            <a:ext cx="7821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Веб-аналитика как инструмент проверки гипотез и измерения KPI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/>
        </p:nvSpPr>
        <p:spPr>
          <a:xfrm>
            <a:off x="557625" y="275750"/>
            <a:ext cx="7905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609600" y="381000"/>
            <a:ext cx="65532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Гипотезы для проверки: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Прохождение сценария;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Эффективность баннеров, акций, скидок;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Какой ключевой посыл;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Как количество отзывов на странице влияет на конверсию;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Взаимодействия с фильтрами, качество взаимодействия;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Влияет ли на конверсию просмотр видео (досмотр до середины или до конца);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Что лучше работает – конкретное предложение или возможность выбора.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/>
        </p:nvSpPr>
        <p:spPr>
          <a:xfrm>
            <a:off x="557625" y="1752600"/>
            <a:ext cx="7905000" cy="3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p52"/>
          <p:cNvSpPr txBox="1"/>
          <p:nvPr/>
        </p:nvSpPr>
        <p:spPr>
          <a:xfrm>
            <a:off x="609600" y="1828800"/>
            <a:ext cx="78861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KPI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Измеримые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Однозначные 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Конкретное действия пользователя </a:t>
            </a:r>
            <a:endParaRPr/>
          </a:p>
        </p:txBody>
      </p:sp>
      <p:sp>
        <p:nvSpPr>
          <p:cNvPr id="355" name="Google Shape;355;p52"/>
          <p:cNvSpPr/>
          <p:nvPr/>
        </p:nvSpPr>
        <p:spPr>
          <a:xfrm>
            <a:off x="0" y="338275"/>
            <a:ext cx="82296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2"/>
          <p:cNvSpPr/>
          <p:nvPr/>
        </p:nvSpPr>
        <p:spPr>
          <a:xfrm>
            <a:off x="0" y="758475"/>
            <a:ext cx="53340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637125" y="314575"/>
            <a:ext cx="7821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Веб-аналитика как инструмент проверки гипотез и измерения KPI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/>
        </p:nvSpPr>
        <p:spPr>
          <a:xfrm>
            <a:off x="557625" y="275750"/>
            <a:ext cx="7905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53"/>
          <p:cNvSpPr txBox="1"/>
          <p:nvPr/>
        </p:nvSpPr>
        <p:spPr>
          <a:xfrm>
            <a:off x="685800" y="381000"/>
            <a:ext cx="78099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Примеры KPI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Прохождение сценария — точки прохождения;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Эффективность баннеров, акций, скидок;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Ключевой посыл;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Как количество отзывов на странице влияет на конверсию;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Взаимодействия с фильтрами, качество взаимодействия;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Влияет ли на конверсию просмотр видео (досмотр до середины или конца);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Что лучше работает – конкретное предложение или возможность выбора?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338275"/>
            <a:ext cx="58689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37125" y="390775"/>
            <a:ext cx="5231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Тестовый аккаунт Google</a:t>
            </a:r>
            <a:endParaRPr sz="2000"/>
          </a:p>
        </p:txBody>
      </p:sp>
      <p:sp>
        <p:nvSpPr>
          <p:cNvPr id="94" name="Google Shape;94;p18"/>
          <p:cNvSpPr txBox="1"/>
          <p:nvPr/>
        </p:nvSpPr>
        <p:spPr>
          <a:xfrm>
            <a:off x="324700" y="1375000"/>
            <a:ext cx="73041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24700" y="866100"/>
            <a:ext cx="41160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https://goo.gl/oL0BBU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67" y="1758475"/>
            <a:ext cx="5088932" cy="33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/>
        </p:nvSpPr>
        <p:spPr>
          <a:xfrm>
            <a:off x="609600" y="381000"/>
            <a:ext cx="78861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Мы будем считать это решение успешным, если…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lang="en-US" sz="15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80% п</a:t>
            </a: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ользовател</a:t>
            </a:r>
            <a:r>
              <a:rPr lang="en-US" sz="15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ей успешно</a:t>
            </a: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пройдет по сценарию;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5% </a:t>
            </a:r>
            <a:r>
              <a:rPr lang="en-US" sz="15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аудитории</a:t>
            </a: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перейдут по баннеру и совершат конверсионное действие;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60% пользователей совершат покупку на странице с определенным ключевым посылом;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Verdana"/>
              <a:buChar char="●"/>
            </a:pP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Коэффициент конверсии для страниц с 10 отзывами будет </a:t>
            </a:r>
            <a:r>
              <a:rPr lang="en-US" sz="15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позволит увеличить конверсии в 3 раза</a:t>
            </a: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чем для страниц с 3 отзывами.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99" y="1526950"/>
            <a:ext cx="5671824" cy="3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5"/>
          <p:cNvSpPr txBox="1"/>
          <p:nvPr/>
        </p:nvSpPr>
        <p:spPr>
          <a:xfrm>
            <a:off x="685800" y="3810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Определяем размер выборки: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https://goo.gl/PGf1RP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/>
        </p:nvSpPr>
        <p:spPr>
          <a:xfrm>
            <a:off x="609600" y="381000"/>
            <a:ext cx="7886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Как тестировать?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A/B тестирование (split)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vwo.com/images/page_ab_testing/02.png.pagespeed.ce.BmWcShEZAM.png" id="380" name="Google Shape;38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600" y="1371600"/>
            <a:ext cx="7507800" cy="36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/>
        </p:nvSpPr>
        <p:spPr>
          <a:xfrm>
            <a:off x="609600" y="381000"/>
            <a:ext cx="7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Анализируем результат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6" name="Google Shape;38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949" y="1323595"/>
            <a:ext cx="7838100" cy="28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/>
          <p:nvPr/>
        </p:nvSpPr>
        <p:spPr>
          <a:xfrm>
            <a:off x="0" y="338275"/>
            <a:ext cx="51435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Порядок в </a:t>
            </a: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 Google Analtyics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3" name="Google Shape;3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00000"/>
            <a:ext cx="5400574" cy="40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Карта событий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9" name="Google Shape;3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4906"/>
            <a:ext cx="9143999" cy="292858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/>
          <p:nvPr/>
        </p:nvSpPr>
        <p:spPr>
          <a:xfrm>
            <a:off x="636775" y="1099975"/>
            <a:ext cx="53472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https://goo.gl/bmi4Kk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— спасибо Сергею Яременко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Делим представления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6" name="Google Shape;406;p60"/>
          <p:cNvSpPr txBox="1"/>
          <p:nvPr/>
        </p:nvSpPr>
        <p:spPr>
          <a:xfrm>
            <a:off x="712950" y="1344450"/>
            <a:ext cx="76332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Master View		— 	основное представление, исключаем нужные ip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Test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 View		— 	только для тестирования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Raw Data View	— 	без фильтров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CPC View		— 	только для контекста, с целями коммуникаций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UX View			— 	с целями для UX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Content View		— 	с целями для контент-маректинга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Разные типы целей в разных представлениях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2" name="Google Shape;412;p61"/>
          <p:cNvSpPr txBox="1"/>
          <p:nvPr/>
        </p:nvSpPr>
        <p:spPr>
          <a:xfrm>
            <a:off x="712950" y="1344450"/>
            <a:ext cx="76332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Коммуникативные цели: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заявка (формы связи)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звонок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онлайн чат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callBack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…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Не коммуникативные цели: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хорошо читал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—	досмотрел видео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...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635075" y="377800"/>
            <a:ext cx="24666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400">
                <a:latin typeface="Verdana"/>
                <a:ea typeface="Verdana"/>
                <a:cs typeface="Verdana"/>
                <a:sym typeface="Verdana"/>
              </a:rPr>
              <a:t>Сначала план, 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400">
                <a:latin typeface="Verdana"/>
                <a:ea typeface="Verdana"/>
                <a:cs typeface="Verdana"/>
                <a:sym typeface="Verdana"/>
              </a:rPr>
              <a:t>потом 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400">
                <a:latin typeface="Verdana"/>
                <a:ea typeface="Verdana"/>
                <a:cs typeface="Verdana"/>
                <a:sym typeface="Verdana"/>
              </a:rPr>
              <a:t>настройки 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400">
                <a:latin typeface="Verdana"/>
                <a:ea typeface="Verdana"/>
                <a:cs typeface="Verdana"/>
                <a:sym typeface="Verdana"/>
              </a:rPr>
              <a:t>и 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400">
                <a:latin typeface="Verdana"/>
                <a:ea typeface="Verdana"/>
                <a:cs typeface="Verdana"/>
                <a:sym typeface="Verdana"/>
              </a:rPr>
              <a:t>уже потом 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400">
                <a:latin typeface="Verdana"/>
                <a:ea typeface="Verdana"/>
                <a:cs typeface="Verdana"/>
                <a:sym typeface="Verdana"/>
              </a:rPr>
              <a:t>анализ</a:t>
            </a:r>
            <a:endParaRPr b="1"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risovach.ru.jpg"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899" y="-16050"/>
            <a:ext cx="5753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/>
          <p:nvPr/>
        </p:nvSpPr>
        <p:spPr>
          <a:xfrm>
            <a:off x="365650" y="333975"/>
            <a:ext cx="8153400" cy="453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6200" lvl="0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Спасибо за внимание!</a:t>
            </a:r>
            <a:endParaRPr/>
          </a:p>
          <a:p>
            <a:pPr indent="0" lvl="0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ФБ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школы: </a:t>
            </a:r>
            <a:r>
              <a:rPr lang="en-US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fb.com/SchoolWa</a:t>
            </a:r>
            <a:endParaRPr/>
          </a:p>
          <a:p>
            <a:pPr indent="0" lvl="0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Мой фб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fb.com/andrey.osipov</a:t>
            </a:r>
            <a:endParaRPr/>
          </a:p>
          <a:p>
            <a:pPr indent="0" lvl="0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logo_1.png" id="424" name="Google Shape;42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974" y="1652000"/>
            <a:ext cx="2249400" cy="180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63"/>
          <p:cNvCxnSpPr/>
          <p:nvPr/>
        </p:nvCxnSpPr>
        <p:spPr>
          <a:xfrm>
            <a:off x="3269350" y="780150"/>
            <a:ext cx="0" cy="3552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338275"/>
            <a:ext cx="58689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37125" y="390775"/>
            <a:ext cx="5231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О чем будет говорить?</a:t>
            </a:r>
            <a:endParaRPr sz="2000"/>
          </a:p>
        </p:txBody>
      </p:sp>
      <p:sp>
        <p:nvSpPr>
          <p:cNvPr id="103" name="Google Shape;103;p19"/>
          <p:cNvSpPr txBox="1"/>
          <p:nvPr/>
        </p:nvSpPr>
        <p:spPr>
          <a:xfrm>
            <a:off x="324700" y="1375000"/>
            <a:ext cx="73041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 Общие принципы анализа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 Кому нужна веб-аналитика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 Какие задачи по анализу решает GA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 Что настраивать в Google Analytics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 Инструменты анализа и проверки гипотез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lang="en-US" sz="1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— Приводим аккаунт Google Analytics в порядок</a:t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t/>
            </a:r>
            <a:endParaRPr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609600" y="381000"/>
            <a:ext cx="76539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3600">
                <a:latin typeface="Verdana"/>
                <a:ea typeface="Verdana"/>
                <a:cs typeface="Verdana"/>
                <a:sym typeface="Verdana"/>
              </a:rPr>
              <a:t>Зачем нужна веб-аналитика?</a:t>
            </a:r>
            <a:endParaRPr b="1" sz="3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806925" y="2173900"/>
            <a:ext cx="73107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8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Чтобы, основываясь на полных и достоверных данных, сделать что-то лучше</a:t>
            </a:r>
            <a:endParaRPr b="0" i="0" sz="28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0" y="338275"/>
            <a:ext cx="58689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37125" y="390775"/>
            <a:ext cx="5231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Зачем нужна</a:t>
            </a: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веб-аналитика?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62475" y="1823450"/>
            <a:ext cx="35937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30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Подход</a:t>
            </a: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для оценки поведения пользователей на сайте.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0" y="338275"/>
            <a:ext cx="5868900" cy="525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637125" y="390775"/>
            <a:ext cx="5231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Что такое веб-аналитика?</a:t>
            </a:r>
            <a:endParaRPr sz="2000"/>
          </a:p>
        </p:txBody>
      </p:sp>
      <p:sp>
        <p:nvSpPr>
          <p:cNvPr id="123" name="Google Shape;123;p22"/>
          <p:cNvSpPr txBox="1"/>
          <p:nvPr/>
        </p:nvSpPr>
        <p:spPr>
          <a:xfrm>
            <a:off x="4457700" y="1448850"/>
            <a:ext cx="30000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1" i="0" lang="en-US" sz="30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Инструмент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4439500" y="2327200"/>
            <a:ext cx="30000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Verdana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который может ответить на правильно заданный вопрос.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635075" y="377800"/>
            <a:ext cx="7711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Verdana"/>
              <a:buNone/>
            </a:pP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Процесс анализа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6211625" y="2664700"/>
            <a:ext cx="1860600" cy="804600"/>
          </a:xfrm>
          <a:prstGeom prst="roundRect">
            <a:avLst>
              <a:gd fmla="val 16667" name="adj"/>
            </a:avLst>
          </a:prstGeom>
          <a:solidFill>
            <a:srgbClr val="EEB211"/>
          </a:solidFill>
          <a:ln cap="flat" cmpd="sng" w="9525">
            <a:solidFill>
              <a:srgbClr val="FFF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Гипотеза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01050" y="1434400"/>
            <a:ext cx="1860600" cy="804600"/>
          </a:xfrm>
          <a:prstGeom prst="roundRect">
            <a:avLst>
              <a:gd fmla="val 16667" name="adj"/>
            </a:avLst>
          </a:prstGeom>
          <a:solidFill>
            <a:srgbClr val="EEB211"/>
          </a:solidFill>
          <a:ln cap="flat" cmpd="sng" w="9525">
            <a:solidFill>
              <a:srgbClr val="FFF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Настройка аналитики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3964650" y="1411525"/>
            <a:ext cx="1860600" cy="804600"/>
          </a:xfrm>
          <a:prstGeom prst="roundRect">
            <a:avLst>
              <a:gd fmla="val 16667" name="adj"/>
            </a:avLst>
          </a:prstGeom>
          <a:solidFill>
            <a:srgbClr val="EEB211"/>
          </a:solidFill>
          <a:ln cap="flat" cmpd="sng" w="9525">
            <a:solidFill>
              <a:srgbClr val="FFF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Зоны роста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5215725" y="4078250"/>
            <a:ext cx="1860600" cy="804600"/>
          </a:xfrm>
          <a:prstGeom prst="roundRect">
            <a:avLst>
              <a:gd fmla="val 16667" name="adj"/>
            </a:avLst>
          </a:prstGeom>
          <a:solidFill>
            <a:srgbClr val="EEB211"/>
          </a:solidFill>
          <a:ln cap="flat" cmpd="sng" w="9525">
            <a:solidFill>
              <a:srgbClr val="FFF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Эксперимент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2705475" y="4078250"/>
            <a:ext cx="1860600" cy="804600"/>
          </a:xfrm>
          <a:prstGeom prst="roundRect">
            <a:avLst>
              <a:gd fmla="val 16667" name="adj"/>
            </a:avLst>
          </a:prstGeom>
          <a:solidFill>
            <a:srgbClr val="EEB211"/>
          </a:solidFill>
          <a:ln cap="flat" cmpd="sng" w="9525">
            <a:solidFill>
              <a:srgbClr val="FFF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Анализ результата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1805863" y="2664688"/>
            <a:ext cx="1860600" cy="804600"/>
          </a:xfrm>
          <a:prstGeom prst="roundRect">
            <a:avLst>
              <a:gd fmla="val 16667" name="adj"/>
            </a:avLst>
          </a:prstGeom>
          <a:solidFill>
            <a:srgbClr val="EEB211"/>
          </a:solidFill>
          <a:ln cap="flat" cmpd="sng" w="9525">
            <a:solidFill>
              <a:srgbClr val="FFF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Внедрение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6" name="Google Shape;136;p23"/>
          <p:cNvCxnSpPr>
            <a:stCxn id="132" idx="3"/>
            <a:endCxn id="130" idx="0"/>
          </p:cNvCxnSpPr>
          <p:nvPr/>
        </p:nvCxnSpPr>
        <p:spPr>
          <a:xfrm>
            <a:off x="5825250" y="1813825"/>
            <a:ext cx="1316700" cy="850800"/>
          </a:xfrm>
          <a:prstGeom prst="bentConnector2">
            <a:avLst/>
          </a:prstGeom>
          <a:noFill/>
          <a:ln cap="flat" cmpd="sng" w="28575">
            <a:solidFill>
              <a:srgbClr val="EEB2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>
            <a:stCxn id="130" idx="2"/>
            <a:endCxn id="133" idx="0"/>
          </p:cNvCxnSpPr>
          <p:nvPr/>
        </p:nvCxnSpPr>
        <p:spPr>
          <a:xfrm rot="5400000">
            <a:off x="6339425" y="3275800"/>
            <a:ext cx="609000" cy="9960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EEB2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3"/>
          <p:cNvCxnSpPr>
            <a:stCxn id="134" idx="0"/>
            <a:endCxn id="135" idx="2"/>
          </p:cNvCxnSpPr>
          <p:nvPr/>
        </p:nvCxnSpPr>
        <p:spPr>
          <a:xfrm flipH="1" rot="5400000">
            <a:off x="2881425" y="3323900"/>
            <a:ext cx="609000" cy="899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EEB2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3"/>
          <p:cNvCxnSpPr>
            <a:stCxn id="135" idx="0"/>
            <a:endCxn id="132" idx="1"/>
          </p:cNvCxnSpPr>
          <p:nvPr/>
        </p:nvCxnSpPr>
        <p:spPr>
          <a:xfrm rot="-5400000">
            <a:off x="2925013" y="1625038"/>
            <a:ext cx="850800" cy="1228500"/>
          </a:xfrm>
          <a:prstGeom prst="bentConnector2">
            <a:avLst/>
          </a:prstGeom>
          <a:noFill/>
          <a:ln cap="flat" cmpd="sng" w="28575">
            <a:solidFill>
              <a:srgbClr val="EEB2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3"/>
          <p:cNvCxnSpPr>
            <a:stCxn id="133" idx="1"/>
            <a:endCxn id="134" idx="3"/>
          </p:cNvCxnSpPr>
          <p:nvPr/>
        </p:nvCxnSpPr>
        <p:spPr>
          <a:xfrm flipH="1">
            <a:off x="4566225" y="4480550"/>
            <a:ext cx="649500" cy="6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rgbClr val="EEB21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3"/>
          <p:cNvSpPr txBox="1"/>
          <p:nvPr/>
        </p:nvSpPr>
        <p:spPr>
          <a:xfrm>
            <a:off x="6564425" y="1411525"/>
            <a:ext cx="696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EB211"/>
                </a:solidFill>
                <a:latin typeface="Verdana"/>
                <a:ea typeface="Verdana"/>
                <a:cs typeface="Verdana"/>
                <a:sym typeface="Verdana"/>
              </a:rPr>
              <a:t>start</a:t>
            </a:r>
            <a:endParaRPr>
              <a:solidFill>
                <a:srgbClr val="EEB21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705475" y="1411525"/>
            <a:ext cx="696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EB211"/>
                </a:solidFill>
                <a:latin typeface="Verdana"/>
                <a:ea typeface="Verdana"/>
                <a:cs typeface="Verdana"/>
                <a:sym typeface="Verdana"/>
              </a:rPr>
              <a:t>end</a:t>
            </a:r>
            <a:endParaRPr>
              <a:solidFill>
                <a:srgbClr val="EEB21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